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roxima No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6.xml"/><Relationship Id="rId22" Type="http://schemas.openxmlformats.org/officeDocument/2006/relationships/font" Target="fonts/ProximaNova-boldItalic.fntdata"/><Relationship Id="rId10" Type="http://schemas.openxmlformats.org/officeDocument/2006/relationships/slide" Target="slides/slide5.xml"/><Relationship Id="rId21" Type="http://schemas.openxmlformats.org/officeDocument/2006/relationships/font" Target="fonts/ProximaNova-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2a6aa2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2a6aa2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4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9bb1444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9bb1444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9bb14441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9bb14441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9bb14441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9bb14441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79bb1444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9bb1444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9bb1444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9bb1444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4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701655a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701655a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701655a5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701655a5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701655a5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701655a5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701655a5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701655a5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9bb14441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9bb14441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Anthony and I’m going to talk about the search functionality of our application. Our Virtual library application definitely needed to have a search </a:t>
            </a:r>
            <a:r>
              <a:rPr lang="en"/>
              <a:t>function</a:t>
            </a:r>
            <a:r>
              <a:rPr lang="en"/>
              <a:t> implemented so that it provides users with the greatest of ease </a:t>
            </a:r>
            <a:r>
              <a:rPr lang="en"/>
              <a:t>and</a:t>
            </a:r>
            <a:r>
              <a:rPr lang="en"/>
              <a:t> access when searching for books in our database. This is one of the key feature to searching </a:t>
            </a:r>
            <a:r>
              <a:rPr lang="en"/>
              <a:t>for</a:t>
            </a:r>
            <a:r>
              <a:rPr lang="en"/>
              <a:t> a </a:t>
            </a:r>
            <a:r>
              <a:rPr lang="en"/>
              <a:t>particular</a:t>
            </a:r>
            <a:r>
              <a:rPr lang="en"/>
              <a:t> book. To begin, the user is required to type in a book title to begin searching through our database. </a:t>
            </a:r>
            <a:endParaRPr/>
          </a:p>
          <a:p>
            <a:pPr indent="0" lvl="0" marL="0" rtl="0" algn="l">
              <a:spcBef>
                <a:spcPts val="0"/>
              </a:spcBef>
              <a:spcAft>
                <a:spcPts val="0"/>
              </a:spcAft>
              <a:buNone/>
            </a:pPr>
            <a:r>
              <a:rPr lang="en"/>
              <a:t>(TYPES IN “THINK AGAIN”)</a:t>
            </a:r>
            <a:endParaRPr/>
          </a:p>
          <a:p>
            <a:pPr indent="0" lvl="0" marL="0" rtl="0" algn="l">
              <a:spcBef>
                <a:spcPts val="0"/>
              </a:spcBef>
              <a:spcAft>
                <a:spcPts val="0"/>
              </a:spcAft>
              <a:buNone/>
            </a:pPr>
            <a:r>
              <a:rPr lang="en">
                <a:solidFill>
                  <a:schemeClr val="dk1"/>
                </a:solidFill>
              </a:rPr>
              <a:t>After typing a search input and then searching, the program performs an async task to check and match the search input to book titles in our Book Database. If there is a match then the screen will populate up to 3 of the search results that match the user input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PRESSES SEARCH BUTTON)</a:t>
            </a:r>
            <a:endParaRPr>
              <a:solidFill>
                <a:schemeClr val="dk1"/>
              </a:solidFill>
            </a:endParaRPr>
          </a:p>
          <a:p>
            <a:pPr indent="0" lvl="0" marL="0" rtl="0" algn="l">
              <a:spcBef>
                <a:spcPts val="0"/>
              </a:spcBef>
              <a:spcAft>
                <a:spcPts val="0"/>
              </a:spcAft>
              <a:buNone/>
            </a:pPr>
            <a:r>
              <a:rPr lang="en"/>
              <a:t>As you can see, the screen the populates any books that match the search </a:t>
            </a:r>
            <a:r>
              <a:rPr lang="en"/>
              <a:t>results</a:t>
            </a:r>
            <a:r>
              <a:rPr lang="en"/>
              <a:t>. The book cover is shown as well as the title, </a:t>
            </a:r>
            <a:r>
              <a:rPr lang="en"/>
              <a:t>author</a:t>
            </a:r>
            <a:r>
              <a:rPr lang="en"/>
              <a:t> and its corresponding ISBN</a:t>
            </a:r>
            <a:endParaRPr/>
          </a:p>
          <a:p>
            <a:pPr indent="0" lvl="0" marL="0" rtl="0" algn="l">
              <a:spcBef>
                <a:spcPts val="0"/>
              </a:spcBef>
              <a:spcAft>
                <a:spcPts val="0"/>
              </a:spcAft>
              <a:buClr>
                <a:schemeClr val="dk1"/>
              </a:buClr>
              <a:buSzPts val="1100"/>
              <a:buFont typeface="Arial"/>
              <a:buNone/>
            </a:pPr>
            <a:r>
              <a:rPr lang="en">
                <a:solidFill>
                  <a:srgbClr val="202729"/>
                </a:solidFill>
              </a:rPr>
              <a:t>We also  implemented the search so that the capitalization of the search input does not matter, making it much easier for searching. </a:t>
            </a:r>
            <a:endParaRPr>
              <a:solidFill>
                <a:schemeClr val="dk1"/>
              </a:solidFill>
            </a:endParaRPr>
          </a:p>
          <a:p>
            <a:pPr indent="0" lvl="0" marL="0" rtl="0" algn="l">
              <a:spcBef>
                <a:spcPts val="0"/>
              </a:spcBef>
              <a:spcAft>
                <a:spcPts val="0"/>
              </a:spcAft>
              <a:buNone/>
            </a:pPr>
            <a:r>
              <a:rPr lang="en"/>
              <a:t>(TYPES IN “fOuR wINds” THEN PRESS SEARCH BUTTON)</a:t>
            </a:r>
            <a:endParaRPr/>
          </a:p>
          <a:p>
            <a:pPr indent="0" lvl="0" marL="0" rtl="0" algn="l">
              <a:spcBef>
                <a:spcPts val="0"/>
              </a:spcBef>
              <a:spcAft>
                <a:spcPts val="0"/>
              </a:spcAft>
              <a:buNone/>
            </a:pPr>
            <a:r>
              <a:rPr lang="en"/>
              <a:t>Like previously, the book cover and information is populated, even though the title contains incorrect capitalization.</a:t>
            </a:r>
            <a:endParaRPr/>
          </a:p>
          <a:p>
            <a:pPr indent="0" lvl="0" marL="0" rtl="0" algn="l">
              <a:spcBef>
                <a:spcPts val="0"/>
              </a:spcBef>
              <a:spcAft>
                <a:spcPts val="0"/>
              </a:spcAft>
              <a:buNone/>
            </a:pPr>
            <a:r>
              <a:rPr lang="en"/>
              <a:t>Here we can try another search input.</a:t>
            </a:r>
            <a:endParaRPr/>
          </a:p>
          <a:p>
            <a:pPr indent="0" lvl="0" marL="0" rtl="0" algn="l">
              <a:spcBef>
                <a:spcPts val="0"/>
              </a:spcBef>
              <a:spcAft>
                <a:spcPts val="0"/>
              </a:spcAft>
              <a:buNone/>
            </a:pPr>
            <a:r>
              <a:rPr lang="en"/>
              <a:t>(TYPE IN “IN” IN THE SEARCH THE PRESS SEARCH RESULT)</a:t>
            </a:r>
            <a:endParaRPr/>
          </a:p>
          <a:p>
            <a:pPr indent="0" lvl="0" marL="0" rtl="0" algn="l">
              <a:spcBef>
                <a:spcPts val="0"/>
              </a:spcBef>
              <a:spcAft>
                <a:spcPts val="0"/>
              </a:spcAft>
              <a:buNone/>
            </a:pPr>
            <a:r>
              <a:rPr lang="en"/>
              <a:t>Our search functionalities are implemented to allows us to search using substrings of potential titles. Here are the search results for “in”</a:t>
            </a:r>
            <a:endParaRPr/>
          </a:p>
          <a:p>
            <a:pPr indent="0" lvl="0" marL="0" rtl="0" algn="l">
              <a:spcBef>
                <a:spcPts val="0"/>
              </a:spcBef>
              <a:spcAft>
                <a:spcPts val="0"/>
              </a:spcAft>
              <a:buNone/>
            </a:pPr>
            <a:r>
              <a:rPr lang="en"/>
              <a:t>If we press the forwards and backwards button at the bottom, then it will flip pages of search results.</a:t>
            </a:r>
            <a:endParaRPr/>
          </a:p>
          <a:p>
            <a:pPr indent="0" lvl="0" marL="0" rtl="0" algn="l">
              <a:spcBef>
                <a:spcPts val="0"/>
              </a:spcBef>
              <a:spcAft>
                <a:spcPts val="0"/>
              </a:spcAft>
              <a:buNone/>
            </a:pPr>
            <a:r>
              <a:rPr lang="en"/>
              <a:t>(PRESS FORWARDS AND BACKWARDS WIN)</a:t>
            </a:r>
            <a:endParaRPr/>
          </a:p>
          <a:p>
            <a:pPr indent="0" lvl="0" marL="0" rtl="0" algn="l">
              <a:spcBef>
                <a:spcPts val="0"/>
              </a:spcBef>
              <a:spcAft>
                <a:spcPts val="0"/>
              </a:spcAft>
              <a:buNone/>
            </a:pPr>
            <a:r>
              <a:rPr lang="en"/>
              <a:t>(CLICK A TEXT BOX WITH THE BOOK INFORMATION)TH 2 SECONDS IN BETWEEn</a:t>
            </a:r>
            <a:endParaRPr/>
          </a:p>
          <a:p>
            <a:pPr indent="0" lvl="0" marL="0" rtl="0" algn="l">
              <a:spcBef>
                <a:spcPts val="0"/>
              </a:spcBef>
              <a:spcAft>
                <a:spcPts val="0"/>
              </a:spcAft>
              <a:buNone/>
            </a:pPr>
            <a:r>
              <a:rPr lang="en"/>
              <a:t>If we press on the text boxes, it will pop up a toast notification, which in the future will instead connect to other activities screens for further access and information.</a:t>
            </a:r>
            <a:endParaRPr/>
          </a:p>
          <a:p>
            <a:pPr indent="0" lvl="0" marL="0" rtl="0" algn="l">
              <a:spcBef>
                <a:spcPts val="0"/>
              </a:spcBef>
              <a:spcAft>
                <a:spcPts val="0"/>
              </a:spcAft>
              <a:buNone/>
            </a:pPr>
            <a:r>
              <a:rPr lang="en"/>
              <a:t>Now lets try typing in some gibberish</a:t>
            </a:r>
            <a:endParaRPr/>
          </a:p>
          <a:p>
            <a:pPr indent="0" lvl="0" marL="0" rtl="0" algn="l">
              <a:spcBef>
                <a:spcPts val="0"/>
              </a:spcBef>
              <a:spcAft>
                <a:spcPts val="0"/>
              </a:spcAft>
              <a:buNone/>
            </a:pPr>
            <a:r>
              <a:rPr lang="en"/>
              <a:t>(TYPE IN GIBBERISH AND PRESS SEARCH)</a:t>
            </a:r>
            <a:endParaRPr/>
          </a:p>
          <a:p>
            <a:pPr indent="0" lvl="0" marL="0" rtl="0" algn="l">
              <a:spcBef>
                <a:spcPts val="0"/>
              </a:spcBef>
              <a:spcAft>
                <a:spcPts val="0"/>
              </a:spcAft>
              <a:buNone/>
            </a:pPr>
            <a:r>
              <a:rPr lang="en"/>
              <a:t>If there isn’t a match to anything in our database, then the application will send the user a notification that nothing was found, and wipe away previous books cover and information frpm prevopis searches</a:t>
            </a:r>
            <a:endParaRPr/>
          </a:p>
          <a:p>
            <a:pPr indent="0" lvl="0" marL="0" rtl="0" algn="l">
              <a:spcBef>
                <a:spcPts val="0"/>
              </a:spcBef>
              <a:spcAft>
                <a:spcPts val="0"/>
              </a:spcAft>
              <a:buNone/>
            </a:pPr>
            <a:r>
              <a:rPr lang="en"/>
              <a:t>It’s still a work in progress but this is the current iteration of our search menu and its functionalities. </a:t>
            </a:r>
            <a:endParaRPr/>
          </a:p>
          <a:p>
            <a:pPr indent="0" lvl="0" marL="0" rtl="0" algn="l">
              <a:lnSpc>
                <a:spcPct val="115000"/>
              </a:lnSpc>
              <a:spcBef>
                <a:spcPts val="1200"/>
              </a:spcBef>
              <a:spcAft>
                <a:spcPts val="0"/>
              </a:spcAft>
              <a:buClr>
                <a:schemeClr val="dk1"/>
              </a:buClr>
              <a:buSzPts val="1100"/>
              <a:buFont typeface="Arial"/>
              <a:buNone/>
            </a:pPr>
            <a:r>
              <a:rPr b="1" lang="en" sz="1400">
                <a:solidFill>
                  <a:srgbClr val="BF8F00"/>
                </a:solidFill>
              </a:rPr>
              <a:t>Now i’ll hand it over to Jiayi to talk about the library screen.</a:t>
            </a:r>
            <a:endParaRPr b="1" sz="1400">
              <a:solidFill>
                <a:srgbClr val="BF8F00"/>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9bb14441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9bb14441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from: Main Page)</a:t>
            </a:r>
            <a:endParaRPr/>
          </a:p>
          <a:p>
            <a:pPr indent="0" lvl="0" marL="0" rtl="0" algn="l">
              <a:spcBef>
                <a:spcPts val="0"/>
              </a:spcBef>
              <a:spcAft>
                <a:spcPts val="0"/>
              </a:spcAft>
              <a:buNone/>
            </a:pPr>
            <a:r>
              <a:rPr lang="en"/>
              <a:t>Hi, this is Jiayi. I am here to talk about the Library View page.</a:t>
            </a:r>
            <a:endParaRPr/>
          </a:p>
          <a:p>
            <a:pPr indent="0" lvl="0" marL="0" rtl="0" algn="l">
              <a:spcBef>
                <a:spcPts val="0"/>
              </a:spcBef>
              <a:spcAft>
                <a:spcPts val="0"/>
              </a:spcAft>
              <a:buNone/>
            </a:pPr>
            <a:r>
              <a:rPr lang="en"/>
              <a:t>For this page is to show each library’s </a:t>
            </a:r>
            <a:r>
              <a:rPr lang="en"/>
              <a:t>information</a:t>
            </a:r>
            <a:r>
              <a:rPr lang="en"/>
              <a:t>, like total books and copies of each book. </a:t>
            </a:r>
            <a:endParaRPr/>
          </a:p>
          <a:p>
            <a:pPr indent="0" lvl="0" marL="0" rtl="0" algn="l">
              <a:spcBef>
                <a:spcPts val="0"/>
              </a:spcBef>
              <a:spcAft>
                <a:spcPts val="0"/>
              </a:spcAft>
              <a:buNone/>
            </a:pPr>
            <a:r>
              <a:rPr lang="en">
                <a:solidFill>
                  <a:schemeClr val="dk1"/>
                </a:solidFill>
              </a:rPr>
              <a:t>You can see the map button, Grant introduced this part before. Here is to show we can go through with Map and to see different libraries information. </a:t>
            </a:r>
            <a:endParaRPr>
              <a:solidFill>
                <a:schemeClr val="dk1"/>
              </a:solidFill>
            </a:endParaRPr>
          </a:p>
          <a:p>
            <a:pPr indent="0" lvl="0" marL="0" rtl="0" algn="l">
              <a:spcBef>
                <a:spcPts val="0"/>
              </a:spcBef>
              <a:spcAft>
                <a:spcPts val="0"/>
              </a:spcAft>
              <a:buNone/>
            </a:pPr>
            <a:r>
              <a:rPr lang="en">
                <a:solidFill>
                  <a:schemeClr val="dk1"/>
                </a:solidFill>
              </a:rPr>
              <a:t>When you click the library button,  we use intent bundle to do data sync job. </a:t>
            </a:r>
            <a:endParaRPr>
              <a:solidFill>
                <a:schemeClr val="dk1"/>
              </a:solidFill>
            </a:endParaRPr>
          </a:p>
          <a:p>
            <a:pPr indent="0" lvl="0" marL="0" rtl="0" algn="l">
              <a:spcBef>
                <a:spcPts val="0"/>
              </a:spcBef>
              <a:spcAft>
                <a:spcPts val="0"/>
              </a:spcAft>
              <a:buNone/>
            </a:pPr>
            <a:r>
              <a:rPr lang="en">
                <a:solidFill>
                  <a:schemeClr val="dk1"/>
                </a:solidFill>
              </a:rPr>
              <a:t>(CLICK VERY RIGHT LIBRARY)</a:t>
            </a:r>
            <a:endParaRPr>
              <a:solidFill>
                <a:schemeClr val="dk1"/>
              </a:solidFill>
            </a:endParaRPr>
          </a:p>
          <a:p>
            <a:pPr indent="0" lvl="0" marL="0" rtl="0" algn="l">
              <a:spcBef>
                <a:spcPts val="0"/>
              </a:spcBef>
              <a:spcAft>
                <a:spcPts val="0"/>
              </a:spcAft>
              <a:buNone/>
            </a:pPr>
            <a:r>
              <a:rPr lang="en"/>
              <a:t>As you can can see, the library’s name shows on top of the screen, and also you can see the Total books there. </a:t>
            </a:r>
            <a:br>
              <a:rPr lang="en"/>
            </a:br>
            <a:r>
              <a:rPr lang="en"/>
              <a:t>This total books present the total books of this library, each library will have the same functionality. </a:t>
            </a:r>
            <a:endParaRPr/>
          </a:p>
          <a:p>
            <a:pPr indent="0" lvl="0" marL="0" rtl="0" algn="l">
              <a:spcBef>
                <a:spcPts val="0"/>
              </a:spcBef>
              <a:spcAft>
                <a:spcPts val="0"/>
              </a:spcAft>
              <a:buNone/>
            </a:pPr>
            <a:r>
              <a:rPr lang="en"/>
              <a:t>Now, you can see there have three books in this library.</a:t>
            </a:r>
            <a:endParaRPr/>
          </a:p>
          <a:p>
            <a:pPr indent="0" lvl="0" marL="0" rtl="0" algn="l">
              <a:spcBef>
                <a:spcPts val="0"/>
              </a:spcBef>
              <a:spcAft>
                <a:spcPts val="0"/>
              </a:spcAft>
              <a:buNone/>
            </a:pPr>
            <a:r>
              <a:rPr lang="en"/>
              <a:t>For each book, you can c</a:t>
            </a:r>
            <a:endParaRPr/>
          </a:p>
          <a:p>
            <a:pPr indent="0" lvl="0" marL="0" rtl="0" algn="l">
              <a:spcBef>
                <a:spcPts val="0"/>
              </a:spcBef>
              <a:spcAft>
                <a:spcPts val="0"/>
              </a:spcAft>
              <a:buNone/>
            </a:pPr>
            <a:r>
              <a:rPr lang="en"/>
              <a:t>lick the books cover to see how many available copies and how many total copies of this book. </a:t>
            </a:r>
            <a:endParaRPr/>
          </a:p>
          <a:p>
            <a:pPr indent="0" lvl="0" marL="0" rtl="0" algn="l">
              <a:spcBef>
                <a:spcPts val="0"/>
              </a:spcBef>
              <a:spcAft>
                <a:spcPts val="0"/>
              </a:spcAft>
              <a:buNone/>
            </a:pPr>
            <a:r>
              <a:rPr lang="en"/>
              <a:t>(CLICK BOOK’S COVER: to show available copies and total copies)</a:t>
            </a:r>
            <a:endParaRPr/>
          </a:p>
          <a:p>
            <a:pPr indent="0" lvl="0" marL="0" rtl="0" algn="l">
              <a:spcBef>
                <a:spcPts val="0"/>
              </a:spcBef>
              <a:spcAft>
                <a:spcPts val="0"/>
              </a:spcAft>
              <a:buNone/>
            </a:pPr>
            <a:r>
              <a:rPr lang="en"/>
              <a:t>If user found the book in this library, they can click the “Begin Checkout” button to do check out, and it will jump to the barcode scanner screen. </a:t>
            </a:r>
            <a:endParaRPr/>
          </a:p>
          <a:p>
            <a:pPr indent="0" lvl="0" marL="0" rtl="0" algn="l">
              <a:spcBef>
                <a:spcPts val="0"/>
              </a:spcBef>
              <a:spcAft>
                <a:spcPts val="0"/>
              </a:spcAft>
              <a:buNone/>
            </a:pPr>
            <a:r>
              <a:rPr lang="en"/>
              <a:t>(CLICK: Begin Checkout)</a:t>
            </a:r>
            <a:endParaRPr/>
          </a:p>
          <a:p>
            <a:pPr indent="0" lvl="0" marL="0" rtl="0" algn="l">
              <a:spcBef>
                <a:spcPts val="0"/>
              </a:spcBef>
              <a:spcAft>
                <a:spcPts val="0"/>
              </a:spcAft>
              <a:buNone/>
            </a:pPr>
            <a:r>
              <a:rPr lang="en"/>
              <a:t>For the feature change, we need to change the image scrollable or swipeable to make this page more flexible, and present more covers for user. Our group still working on this.</a:t>
            </a:r>
            <a:endParaRPr/>
          </a:p>
          <a:p>
            <a:pPr indent="0" lvl="0" marL="0" rtl="0" algn="l">
              <a:spcBef>
                <a:spcPts val="0"/>
              </a:spcBef>
              <a:spcAft>
                <a:spcPts val="0"/>
              </a:spcAft>
              <a:buNone/>
            </a:pPr>
            <a:r>
              <a:rPr lang="en"/>
              <a:t>I will hand over to Kyle to introduce barcode scanner.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9bb1444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9bb1444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this is Kyle, and I’m going to talk about our check in/out process.  This activity is designed to handle a few different situations, depending on whether the user is trying to update a library circulation, or their personal collection, whether the book is being returned or checked out of a library, or even if that book is new to our database or not.  When the user arrives at this scan screen, our code detects what activity the user just came from.  If the user was previously at a library screen, that activity will pass the ID of the library here to the scanning screen for the checkout process.  If no library ID was passed, then we know the user arrived here from their user profile screen, and that they are going to be adding a book to their personal collection.  </a:t>
            </a:r>
            <a:endParaRPr/>
          </a:p>
          <a:p>
            <a:pPr indent="0" lvl="0" marL="0" rtl="0" algn="l">
              <a:spcBef>
                <a:spcPts val="0"/>
              </a:spcBef>
              <a:spcAft>
                <a:spcPts val="0"/>
              </a:spcAft>
              <a:buNone/>
            </a:pPr>
            <a:r>
              <a:rPr b="1" lang="en"/>
              <a:t>(Move mouse down near the switch, maybe toggle it back and forth.  Leave it on Check-in)</a:t>
            </a:r>
            <a:endParaRPr b="1"/>
          </a:p>
          <a:p>
            <a:pPr indent="0" lvl="0" marL="0" rtl="0" algn="l">
              <a:spcBef>
                <a:spcPts val="0"/>
              </a:spcBef>
              <a:spcAft>
                <a:spcPts val="0"/>
              </a:spcAft>
              <a:buNone/>
            </a:pPr>
            <a:r>
              <a:rPr lang="en"/>
              <a:t>We can use this switch on the page to indicate whether the user is attempting to check out a book, or return a book that they have previously checked out.  This flips the state of a boolean that will adjust the way we update our database when the user hits the checkout button, which I discuss later.</a:t>
            </a:r>
            <a:endParaRPr/>
          </a:p>
          <a:p>
            <a:pPr indent="0" lvl="0" marL="0" rtl="0" algn="l">
              <a:spcBef>
                <a:spcPts val="0"/>
              </a:spcBef>
              <a:spcAft>
                <a:spcPts val="0"/>
              </a:spcAft>
              <a:buNone/>
            </a:pPr>
            <a:r>
              <a:rPr b="1" lang="en"/>
              <a:t>(Gesture to the camera view)</a:t>
            </a:r>
            <a:endParaRPr b="1"/>
          </a:p>
          <a:p>
            <a:pPr indent="0" lvl="0" marL="0" rtl="0" algn="l">
              <a:spcBef>
                <a:spcPts val="0"/>
              </a:spcBef>
              <a:spcAft>
                <a:spcPts val="0"/>
              </a:spcAft>
              <a:buNone/>
            </a:pPr>
            <a:r>
              <a:rPr lang="en"/>
              <a:t>This black box on the screen inside of the gold frame is normally where we would be seeing the view of the camera on the device, but since we are using a phone emulator for this demo, it doesn’t display anything.  On actual hardware we would use this to scan the barcode on the back of the book to obtain the book’s 13-digit ISBN, which we then use to grab information from a book API.  Since this is on an emulator, we have an ISBN currently hard coded so we can see the checkout process despite not having a camera.  As soon as the barcode is scanned and we obtain that ISBN, we read through our database and check if that book is already in our records.  If it is not, we utilize the API to grab some information about it, such as the cover image of the book, the title, the author, and the publication date.  If the book is part of our DB already, we simply read a few of the attributes we want to display during checkout process, such as the title and cover.  Once the information is obtained, either from the API or from our DB, they are stored in local variables, waiting to be pushed or updated in the DB.  We wait to make any changes to the DB until the user clicks the checkout button below, confirming that this book is the one the user is wanting to complete the process with.</a:t>
            </a:r>
            <a:endParaRPr/>
          </a:p>
          <a:p>
            <a:pPr indent="0" lvl="0" marL="0" rtl="0" algn="l">
              <a:spcBef>
                <a:spcPts val="0"/>
              </a:spcBef>
              <a:spcAft>
                <a:spcPts val="0"/>
              </a:spcAft>
              <a:buNone/>
            </a:pPr>
            <a:r>
              <a:rPr b="1" lang="en"/>
              <a:t>(Move mouse down to checkout button, click it sometime while I’m talking)</a:t>
            </a:r>
            <a:endParaRPr b="1"/>
          </a:p>
          <a:p>
            <a:pPr indent="0" lvl="0" marL="0" rtl="0" algn="l">
              <a:spcBef>
                <a:spcPts val="0"/>
              </a:spcBef>
              <a:spcAft>
                <a:spcPts val="0"/>
              </a:spcAft>
              <a:buNone/>
            </a:pPr>
            <a:r>
              <a:rPr lang="en"/>
              <a:t>Once the user is ready, they can hit the checkout button and the information is sent to our database on Firebase.  Depending on whether this information is going to the library or user profile section, which the program determined earlier, the information will go to our database.  For the library portion, that means it will read the current inventory of that particular book and adjust it accordingly.  If the book is brand new and not in our records, that information is also sent to that section of our database, to make any future transactions with that title more efficient.  If this book was being added to the user collection, then it pushes that data to that location instead of the library part of our database.  As you saw, when the user clicks the button, we display the cover and send a toast notification as well to confirm to the user that the information was sent.  They can now safely back out of the screen.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firebase.google.com/" TargetMode="External"/><Relationship Id="rId4" Type="http://schemas.openxmlformats.org/officeDocument/2006/relationships/hyperlink" Target="https://developer.android.com/studio" TargetMode="External"/><Relationship Id="rId9" Type="http://schemas.openxmlformats.org/officeDocument/2006/relationships/hyperlink" Target="https://openlibrary.org/dev/docs/api/books" TargetMode="External"/><Relationship Id="rId5" Type="http://schemas.openxmlformats.org/officeDocument/2006/relationships/hyperlink" Target="https://console.developers.google.com/apis/library/maps-android-backend.googleapis.com" TargetMode="External"/><Relationship Id="rId6" Type="http://schemas.openxmlformats.org/officeDocument/2006/relationships/hyperlink" Target="https://medium.com/analytics-vidhya/creating-a-barcode-scanner-using-android-studio-71cff11800a2" TargetMode="External"/><Relationship Id="rId7" Type="http://schemas.openxmlformats.org/officeDocument/2006/relationships/hyperlink" Target="https://www.raywenderlich.com/230-introduction-to-google-maps-api-for-android-with-kotlin" TargetMode="External"/><Relationship Id="rId8" Type="http://schemas.openxmlformats.org/officeDocument/2006/relationships/hyperlink" Target="https://app.diagrams.n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commons.wikimedia.org/wiki/File:Auguste_de_Chatillon_-_L%C3%A9opoldine_Hugo.jpg" TargetMode="External"/><Relationship Id="rId4" Type="http://schemas.openxmlformats.org/officeDocument/2006/relationships/hyperlink" Target="https://commons.wikimedia.org/wiki/File:Reimer_Librarian.jpg" TargetMode="External"/><Relationship Id="rId5" Type="http://schemas.openxmlformats.org/officeDocument/2006/relationships/hyperlink" Target="https://www.flickr.com/photos/34651674@N07/7258061584/" TargetMode="External"/><Relationship Id="rId6" Type="http://schemas.openxmlformats.org/officeDocument/2006/relationships/hyperlink" Target="https://www.pexels.com/photo/blurred-book-book-pages-literature-46274/" TargetMode="External"/><Relationship Id="rId7" Type="http://schemas.openxmlformats.org/officeDocument/2006/relationships/hyperlink" Target="https://images.nga.gov/?service=asset&amp;action=show_zoom_window_popup&amp;language=en&amp;asset=66024&amp;location=grid&amp;asset_list=109948,76165,66024,49028,148908,149152,149498,149347,149528,148885,149267,149357&amp;basket_item_id=undefine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8" name="Shape 58"/>
        <p:cNvGrpSpPr/>
        <p:nvPr/>
      </p:nvGrpSpPr>
      <p:grpSpPr>
        <a:xfrm>
          <a:off x="0" y="0"/>
          <a:ext cx="0" cy="0"/>
          <a:chOff x="0" y="0"/>
          <a:chExt cx="0" cy="0"/>
        </a:xfrm>
      </p:grpSpPr>
      <p:sp>
        <p:nvSpPr>
          <p:cNvPr id="59" name="Google Shape;59;p13"/>
          <p:cNvSpPr txBox="1"/>
          <p:nvPr>
            <p:ph idx="1" type="subTitle"/>
          </p:nvPr>
        </p:nvSpPr>
        <p:spPr>
          <a:xfrm>
            <a:off x="510450" y="30299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Presenters: Grant Saylor, Kyle Smith, Anthony Tran, Jiayi Xu</a:t>
            </a:r>
            <a:endParaRPr/>
          </a:p>
        </p:txBody>
      </p:sp>
      <p:sp>
        <p:nvSpPr>
          <p:cNvPr id="60" name="Google Shape;60;p13"/>
          <p:cNvSpPr txBox="1"/>
          <p:nvPr>
            <p:ph type="ctrTitle"/>
          </p:nvPr>
        </p:nvSpPr>
        <p:spPr>
          <a:xfrm>
            <a:off x="510450" y="144027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en" sz="2800"/>
              <a:t>End of Capstone II</a:t>
            </a:r>
            <a:endParaRPr i="1" sz="2800"/>
          </a:p>
        </p:txBody>
      </p:sp>
      <p:sp>
        <p:nvSpPr>
          <p:cNvPr id="61" name="Google Shape;61;p13"/>
          <p:cNvSpPr txBox="1"/>
          <p:nvPr/>
        </p:nvSpPr>
        <p:spPr>
          <a:xfrm>
            <a:off x="-1104212" y="424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2"/>
          <p:cNvPicPr preferRelativeResize="0"/>
          <p:nvPr/>
        </p:nvPicPr>
        <p:blipFill>
          <a:blip r:embed="rId3">
            <a:alphaModFix/>
          </a:blip>
          <a:stretch>
            <a:fillRect/>
          </a:stretch>
        </p:blipFill>
        <p:spPr>
          <a:xfrm>
            <a:off x="5677325" y="985424"/>
            <a:ext cx="2598450" cy="1780125"/>
          </a:xfrm>
          <a:prstGeom prst="rect">
            <a:avLst/>
          </a:prstGeom>
          <a:noFill/>
          <a:ln>
            <a:noFill/>
          </a:ln>
        </p:spPr>
      </p:pic>
      <p:sp>
        <p:nvSpPr>
          <p:cNvPr id="143" name="Google Shape;143;p22"/>
          <p:cNvSpPr txBox="1"/>
          <p:nvPr>
            <p:ph idx="1" type="body"/>
          </p:nvPr>
        </p:nvSpPr>
        <p:spPr>
          <a:xfrm>
            <a:off x="203525" y="863550"/>
            <a:ext cx="53103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Certain screens need to be scrollable (instead of utilizing button clicks.)</a:t>
            </a:r>
            <a:br>
              <a:rPr lang="en"/>
            </a:br>
            <a:endParaRPr/>
          </a:p>
          <a:p>
            <a:pPr indent="-342900" lvl="0" marL="457200" rtl="0" algn="l">
              <a:spcBef>
                <a:spcPts val="0"/>
              </a:spcBef>
              <a:spcAft>
                <a:spcPts val="0"/>
              </a:spcAft>
              <a:buSzPts val="1800"/>
              <a:buChar char="●"/>
            </a:pPr>
            <a:r>
              <a:rPr lang="en"/>
              <a:t>Add </a:t>
            </a:r>
            <a:r>
              <a:rPr lang="en"/>
              <a:t>parallax</a:t>
            </a:r>
            <a:r>
              <a:rPr lang="en"/>
              <a:t> scrolling and dynamic book covers to the title screen </a:t>
            </a:r>
            <a:br>
              <a:rPr lang="en"/>
            </a:br>
            <a:endParaRPr/>
          </a:p>
          <a:p>
            <a:pPr indent="-342900" lvl="0" marL="457200" rtl="0" algn="l">
              <a:spcBef>
                <a:spcPts val="0"/>
              </a:spcBef>
              <a:spcAft>
                <a:spcPts val="0"/>
              </a:spcAft>
              <a:buSzPts val="1800"/>
              <a:buChar char="●"/>
            </a:pPr>
            <a:r>
              <a:rPr lang="en"/>
              <a:t>Tidying up visual design</a:t>
            </a:r>
            <a:br>
              <a:rPr lang="en"/>
            </a:br>
            <a:endParaRPr/>
          </a:p>
          <a:p>
            <a:pPr indent="-342900" lvl="0" marL="457200" rtl="0" algn="l">
              <a:spcBef>
                <a:spcPts val="0"/>
              </a:spcBef>
              <a:spcAft>
                <a:spcPts val="0"/>
              </a:spcAft>
              <a:buSzPts val="1800"/>
              <a:buChar char="●"/>
            </a:pPr>
            <a:r>
              <a:rPr lang="en"/>
              <a:t>Capability to checkout from user personal-collections instead of </a:t>
            </a:r>
            <a:r>
              <a:rPr lang="en"/>
              <a:t>just from libraries.</a:t>
            </a:r>
            <a:endParaRPr/>
          </a:p>
        </p:txBody>
      </p:sp>
      <p:sp>
        <p:nvSpPr>
          <p:cNvPr id="144" name="Google Shape;144;p22"/>
          <p:cNvSpPr txBox="1"/>
          <p:nvPr>
            <p:ph type="title"/>
          </p:nvPr>
        </p:nvSpPr>
        <p:spPr>
          <a:xfrm>
            <a:off x="227900" y="78850"/>
            <a:ext cx="414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45" name="Google Shape;145;p22"/>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146" name="Google Shape;146;p22"/>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pic>
        <p:nvPicPr>
          <p:cNvPr id="147" name="Google Shape;147;p22"/>
          <p:cNvPicPr preferRelativeResize="0"/>
          <p:nvPr/>
        </p:nvPicPr>
        <p:blipFill>
          <a:blip r:embed="rId4">
            <a:alphaModFix amt="78000"/>
          </a:blip>
          <a:stretch>
            <a:fillRect/>
          </a:stretch>
        </p:blipFill>
        <p:spPr>
          <a:xfrm>
            <a:off x="6353400" y="1948402"/>
            <a:ext cx="2598450" cy="24348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Development Tools Sources:</a:t>
            </a:r>
            <a:endParaRPr/>
          </a:p>
        </p:txBody>
      </p:sp>
      <p:sp>
        <p:nvSpPr>
          <p:cNvPr id="153" name="Google Shape;153;p23"/>
          <p:cNvSpPr txBox="1"/>
          <p:nvPr>
            <p:ph idx="1" type="body"/>
          </p:nvPr>
        </p:nvSpPr>
        <p:spPr>
          <a:xfrm>
            <a:off x="311700" y="10534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Firebase: </a:t>
            </a:r>
            <a:r>
              <a:rPr lang="en" u="sng">
                <a:solidFill>
                  <a:schemeClr val="hlink"/>
                </a:solidFill>
                <a:hlinkClick r:id="rId3"/>
              </a:rPr>
              <a:t>https://firebase.google.com/</a:t>
            </a:r>
            <a:r>
              <a:rPr lang="en"/>
              <a:t> </a:t>
            </a:r>
            <a:endParaRPr/>
          </a:p>
          <a:p>
            <a:pPr indent="0" lvl="0" marL="0" rtl="0" algn="l">
              <a:spcBef>
                <a:spcPts val="1200"/>
              </a:spcBef>
              <a:spcAft>
                <a:spcPts val="0"/>
              </a:spcAft>
              <a:buNone/>
            </a:pPr>
            <a:r>
              <a:rPr lang="en"/>
              <a:t>Android Studio: </a:t>
            </a:r>
            <a:r>
              <a:rPr lang="en" u="sng">
                <a:solidFill>
                  <a:schemeClr val="hlink"/>
                </a:solidFill>
                <a:hlinkClick r:id="rId4"/>
              </a:rPr>
              <a:t>https://developer.android.com/studio</a:t>
            </a:r>
            <a:r>
              <a:rPr lang="en"/>
              <a:t> </a:t>
            </a:r>
            <a:endParaRPr/>
          </a:p>
          <a:p>
            <a:pPr indent="0" lvl="0" marL="0" rtl="0" algn="l">
              <a:spcBef>
                <a:spcPts val="1200"/>
              </a:spcBef>
              <a:spcAft>
                <a:spcPts val="0"/>
              </a:spcAft>
              <a:buNone/>
            </a:pPr>
            <a:r>
              <a:rPr lang="en"/>
              <a:t>Maps SDK: </a:t>
            </a:r>
            <a:r>
              <a:rPr lang="en" sz="1400" u="sng">
                <a:solidFill>
                  <a:schemeClr val="hlink"/>
                </a:solidFill>
                <a:hlinkClick r:id="rId5"/>
              </a:rPr>
              <a:t>https://console.developers.google.com/apis/library/maps-android-backend.googleapis.com</a:t>
            </a:r>
            <a:r>
              <a:rPr lang="en" sz="1400"/>
              <a:t> </a:t>
            </a:r>
            <a:endParaRPr sz="1400"/>
          </a:p>
          <a:p>
            <a:pPr indent="0" lvl="0" marL="0" rtl="0" algn="l">
              <a:spcBef>
                <a:spcPts val="1200"/>
              </a:spcBef>
              <a:spcAft>
                <a:spcPts val="0"/>
              </a:spcAft>
              <a:buNone/>
            </a:pPr>
            <a:r>
              <a:rPr lang="en"/>
              <a:t>ISBN Tutorial: </a:t>
            </a:r>
            <a:r>
              <a:rPr lang="en" sz="1200" u="sng">
                <a:solidFill>
                  <a:schemeClr val="hlink"/>
                </a:solidFill>
                <a:hlinkClick r:id="rId6"/>
              </a:rPr>
              <a:t>https://medium.com/analytics-vidhya/creating-a-barcode-scanner-using-android-studio-71cff11800a2</a:t>
            </a:r>
            <a:r>
              <a:rPr lang="en" sz="1200"/>
              <a:t> </a:t>
            </a:r>
            <a:endParaRPr sz="1200"/>
          </a:p>
          <a:p>
            <a:pPr indent="0" lvl="0" marL="0" rtl="0" algn="l">
              <a:spcBef>
                <a:spcPts val="1200"/>
              </a:spcBef>
              <a:spcAft>
                <a:spcPts val="0"/>
              </a:spcAft>
              <a:buNone/>
            </a:pPr>
            <a:r>
              <a:rPr lang="en"/>
              <a:t>Maps Tutorial: </a:t>
            </a:r>
            <a:r>
              <a:rPr lang="en" sz="1300" u="sng">
                <a:solidFill>
                  <a:schemeClr val="hlink"/>
                </a:solidFill>
                <a:hlinkClick r:id="rId7"/>
              </a:rPr>
              <a:t>https://www.raywenderlich.com/230-introduction-to-google-maps-api-for-android-with-kotlin</a:t>
            </a:r>
            <a:r>
              <a:rPr lang="en" sz="1300"/>
              <a:t> </a:t>
            </a:r>
            <a:endParaRPr sz="1300"/>
          </a:p>
          <a:p>
            <a:pPr indent="0" lvl="0" marL="0" rtl="0" algn="l">
              <a:spcBef>
                <a:spcPts val="1200"/>
              </a:spcBef>
              <a:spcAft>
                <a:spcPts val="0"/>
              </a:spcAft>
              <a:buNone/>
            </a:pPr>
            <a:r>
              <a:rPr lang="en"/>
              <a:t>Diagram.net (Formerly Draw.io): </a:t>
            </a:r>
            <a:r>
              <a:rPr lang="en" u="sng">
                <a:solidFill>
                  <a:schemeClr val="hlink"/>
                </a:solidFill>
                <a:hlinkClick r:id="rId8"/>
              </a:rPr>
              <a:t>https://app.diagrams.net/</a:t>
            </a:r>
            <a:r>
              <a:rPr lang="en"/>
              <a:t> </a:t>
            </a:r>
            <a:endParaRPr/>
          </a:p>
          <a:p>
            <a:pPr indent="0" lvl="0" marL="0" rtl="0" algn="l">
              <a:spcBef>
                <a:spcPts val="1200"/>
              </a:spcBef>
              <a:spcAft>
                <a:spcPts val="1200"/>
              </a:spcAft>
              <a:buNone/>
            </a:pPr>
            <a:r>
              <a:rPr lang="en"/>
              <a:t>OpenLibrary API: </a:t>
            </a:r>
            <a:r>
              <a:rPr lang="en" u="sng">
                <a:solidFill>
                  <a:schemeClr val="hlink"/>
                </a:solidFill>
                <a:hlinkClick r:id="rId9"/>
              </a:rPr>
              <a:t>https://openlibrary.org/dev/docs/api/books</a:t>
            </a:r>
            <a:r>
              <a:rPr lang="en"/>
              <a:t> </a:t>
            </a:r>
            <a:endParaRPr/>
          </a:p>
        </p:txBody>
      </p:sp>
      <p:sp>
        <p:nvSpPr>
          <p:cNvPr id="154" name="Google Shape;154;p23"/>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155" name="Google Shape;155;p23"/>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Domain Artwork Licenses: </a:t>
            </a:r>
            <a:endParaRPr/>
          </a:p>
        </p:txBody>
      </p:sp>
      <p:sp>
        <p:nvSpPr>
          <p:cNvPr id="161" name="Google Shape;16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Screen: </a:t>
            </a:r>
            <a:r>
              <a:rPr lang="en" sz="1300" u="sng">
                <a:solidFill>
                  <a:schemeClr val="hlink"/>
                </a:solidFill>
                <a:hlinkClick r:id="rId3"/>
              </a:rPr>
              <a:t>https://commons.wikimedia.org/wiki/File:Auguste_de_Chatillon_-_L%C3%A9opoldine_Hugo.jpg</a:t>
            </a:r>
            <a:r>
              <a:rPr lang="en" sz="1300"/>
              <a:t> </a:t>
            </a:r>
            <a:endParaRPr sz="1300"/>
          </a:p>
          <a:p>
            <a:pPr indent="0" lvl="0" marL="0" rtl="0" algn="l">
              <a:spcBef>
                <a:spcPts val="1200"/>
              </a:spcBef>
              <a:spcAft>
                <a:spcPts val="0"/>
              </a:spcAft>
              <a:buNone/>
            </a:pPr>
            <a:r>
              <a:rPr lang="en"/>
              <a:t>Barcode Screen: </a:t>
            </a:r>
            <a:r>
              <a:rPr lang="en" sz="1300" u="sng">
                <a:solidFill>
                  <a:schemeClr val="hlink"/>
                </a:solidFill>
                <a:hlinkClick r:id="rId4"/>
              </a:rPr>
              <a:t>https://commons.wikimedia.org/wiki/File:Reimer_Librarian.jpg</a:t>
            </a:r>
            <a:endParaRPr sz="2000"/>
          </a:p>
          <a:p>
            <a:pPr indent="0" lvl="0" marL="0" rtl="0" algn="l">
              <a:spcBef>
                <a:spcPts val="1200"/>
              </a:spcBef>
              <a:spcAft>
                <a:spcPts val="0"/>
              </a:spcAft>
              <a:buNone/>
            </a:pPr>
            <a:r>
              <a:rPr lang="en" sz="1900"/>
              <a:t>Barcode UI: </a:t>
            </a:r>
            <a:r>
              <a:rPr lang="en" sz="1300" u="sng">
                <a:solidFill>
                  <a:schemeClr val="accent5"/>
                </a:solidFill>
                <a:hlinkClick r:id="rId5">
                  <a:extLst>
                    <a:ext uri="{A12FA001-AC4F-418D-AE19-62706E023703}">
                      <ahyp:hlinkClr val="tx"/>
                    </a:ext>
                  </a:extLst>
                </a:hlinkClick>
              </a:rPr>
              <a:t>https://www.flickr.com/photos/34651674@N07/7258061584/</a:t>
            </a:r>
            <a:endParaRPr sz="1900"/>
          </a:p>
          <a:p>
            <a:pPr indent="0" lvl="0" marL="0" rtl="0" algn="l">
              <a:spcBef>
                <a:spcPts val="1200"/>
              </a:spcBef>
              <a:spcAft>
                <a:spcPts val="0"/>
              </a:spcAft>
              <a:buNone/>
            </a:pPr>
            <a:r>
              <a:rPr lang="en"/>
              <a:t>Librarian Screen: </a:t>
            </a:r>
            <a:r>
              <a:rPr lang="en" sz="1600" u="sng">
                <a:solidFill>
                  <a:schemeClr val="hlink"/>
                </a:solidFill>
                <a:hlinkClick r:id="rId6"/>
              </a:rPr>
              <a:t>https://www.pexels.com/photo/blurred-book-book-pages-literature-46274/</a:t>
            </a:r>
            <a:r>
              <a:rPr lang="en" sz="1600"/>
              <a:t> </a:t>
            </a:r>
            <a:endParaRPr sz="1600"/>
          </a:p>
          <a:p>
            <a:pPr indent="0" lvl="0" marL="0" rtl="0" algn="l">
              <a:spcBef>
                <a:spcPts val="1200"/>
              </a:spcBef>
              <a:spcAft>
                <a:spcPts val="1200"/>
              </a:spcAft>
              <a:buNone/>
            </a:pPr>
            <a:r>
              <a:rPr lang="en" sz="1600"/>
              <a:t>Library and Login Screen: </a:t>
            </a:r>
            <a:r>
              <a:rPr lang="en" sz="1200" u="sng">
                <a:solidFill>
                  <a:schemeClr val="hlink"/>
                </a:solidFill>
                <a:hlinkClick r:id="rId7"/>
              </a:rPr>
              <a:t>https://images.nga.gov/?service=asset&amp;action=show_zoom_window_popup&amp;language=en&amp;asset=66024&amp;location=grid&amp;asset_list=109948,76165,66024,49028,148908,149152,149498,149347,149528,148885,149267,149357&amp;basket_item_id=undefined</a:t>
            </a:r>
            <a:r>
              <a:rPr lang="en" sz="1200"/>
              <a:t> </a:t>
            </a:r>
            <a:endParaRPr sz="1200"/>
          </a:p>
        </p:txBody>
      </p:sp>
      <p:sp>
        <p:nvSpPr>
          <p:cNvPr id="162" name="Google Shape;162;p24"/>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163" name="Google Shape;163;p24"/>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2348400" y="3653225"/>
            <a:ext cx="444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for Watching</a:t>
            </a:r>
            <a:endParaRPr/>
          </a:p>
        </p:txBody>
      </p:sp>
      <p:pic>
        <p:nvPicPr>
          <p:cNvPr id="169" name="Google Shape;169;p25"/>
          <p:cNvPicPr preferRelativeResize="0"/>
          <p:nvPr/>
        </p:nvPicPr>
        <p:blipFill>
          <a:blip r:embed="rId3">
            <a:alphaModFix/>
          </a:blip>
          <a:stretch>
            <a:fillRect/>
          </a:stretch>
        </p:blipFill>
        <p:spPr>
          <a:xfrm>
            <a:off x="1570825" y="1152625"/>
            <a:ext cx="8839200" cy="2500609"/>
          </a:xfrm>
          <a:prstGeom prst="rect">
            <a:avLst/>
          </a:prstGeom>
          <a:noFill/>
          <a:ln>
            <a:noFill/>
          </a:ln>
        </p:spPr>
      </p:pic>
      <p:sp>
        <p:nvSpPr>
          <p:cNvPr id="170" name="Google Shape;170;p25"/>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5" name="Shape 65"/>
        <p:cNvGrpSpPr/>
        <p:nvPr/>
      </p:nvGrpSpPr>
      <p:grpSpPr>
        <a:xfrm>
          <a:off x="0" y="0"/>
          <a:ext cx="0" cy="0"/>
          <a:chOff x="0" y="0"/>
          <a:chExt cx="0" cy="0"/>
        </a:xfrm>
      </p:grpSpPr>
      <p:sp>
        <p:nvSpPr>
          <p:cNvPr id="66" name="Google Shape;66;p14"/>
          <p:cNvSpPr txBox="1"/>
          <p:nvPr>
            <p:ph idx="1" type="subTitle"/>
          </p:nvPr>
        </p:nvSpPr>
        <p:spPr>
          <a:xfrm>
            <a:off x="510450" y="30299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Presenters: Grant Saylor, Kyle Smith, Anthony Tran, Jiayi Xu</a:t>
            </a:r>
            <a:endParaRPr/>
          </a:p>
        </p:txBody>
      </p:sp>
      <p:sp>
        <p:nvSpPr>
          <p:cNvPr id="67" name="Google Shape;67;p14"/>
          <p:cNvSpPr txBox="1"/>
          <p:nvPr>
            <p:ph type="ctrTitle"/>
          </p:nvPr>
        </p:nvSpPr>
        <p:spPr>
          <a:xfrm>
            <a:off x="510450" y="144027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en" sz="2800"/>
              <a:t>End of Capstone II</a:t>
            </a:r>
            <a:endParaRPr i="1" sz="2800"/>
          </a:p>
        </p:txBody>
      </p:sp>
      <p:pic>
        <p:nvPicPr>
          <p:cNvPr id="68" name="Google Shape;68;p14"/>
          <p:cNvPicPr preferRelativeResize="0"/>
          <p:nvPr/>
        </p:nvPicPr>
        <p:blipFill>
          <a:blip r:embed="rId3">
            <a:alphaModFix/>
          </a:blip>
          <a:stretch>
            <a:fillRect/>
          </a:stretch>
        </p:blipFill>
        <p:spPr>
          <a:xfrm>
            <a:off x="1704750" y="322534"/>
            <a:ext cx="9144002" cy="2579632"/>
          </a:xfrm>
          <a:prstGeom prst="rect">
            <a:avLst/>
          </a:prstGeom>
          <a:noFill/>
          <a:ln>
            <a:noFill/>
          </a:ln>
        </p:spPr>
      </p:pic>
      <p:sp>
        <p:nvSpPr>
          <p:cNvPr id="69" name="Google Shape;69;p14"/>
          <p:cNvSpPr txBox="1"/>
          <p:nvPr/>
        </p:nvSpPr>
        <p:spPr>
          <a:xfrm>
            <a:off x="-1104212" y="424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5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 type="body"/>
          </p:nvPr>
        </p:nvSpPr>
        <p:spPr>
          <a:xfrm>
            <a:off x="275225" y="1125000"/>
            <a:ext cx="55920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Virtual Library is a software layer on top of existing free-little libraries in your neighborhood.</a:t>
            </a:r>
            <a:br>
              <a:rPr lang="en" sz="1700"/>
            </a:br>
            <a:endParaRPr sz="1700"/>
          </a:p>
          <a:p>
            <a:pPr indent="-336550" lvl="0" marL="457200" rtl="0" algn="l">
              <a:spcBef>
                <a:spcPts val="0"/>
              </a:spcBef>
              <a:spcAft>
                <a:spcPts val="0"/>
              </a:spcAft>
              <a:buSzPts val="1700"/>
              <a:buChar char="●"/>
            </a:pPr>
            <a:r>
              <a:rPr lang="en" sz="1700"/>
              <a:t>The app facilitates ease-of-use and a </a:t>
            </a:r>
            <a:br>
              <a:rPr lang="en" sz="1700"/>
            </a:br>
            <a:r>
              <a:rPr lang="en" sz="1700"/>
              <a:t>sense of connectedness.</a:t>
            </a:r>
            <a:br>
              <a:rPr lang="en" sz="1700"/>
            </a:br>
            <a:endParaRPr sz="1700"/>
          </a:p>
          <a:p>
            <a:pPr indent="-336550" lvl="0" marL="457200" rtl="0" algn="l">
              <a:spcBef>
                <a:spcPts val="0"/>
              </a:spcBef>
              <a:spcAft>
                <a:spcPts val="0"/>
              </a:spcAft>
              <a:buSzPts val="1700"/>
              <a:buChar char="●"/>
            </a:pPr>
            <a:r>
              <a:rPr lang="en" sz="1700"/>
              <a:t>Designed for Android in Kotlin</a:t>
            </a:r>
            <a:endParaRPr sz="1700"/>
          </a:p>
        </p:txBody>
      </p:sp>
      <p:sp>
        <p:nvSpPr>
          <p:cNvPr id="75" name="Google Shape;75;p15"/>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76" name="Google Shape;76;p15"/>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sp>
        <p:nvSpPr>
          <p:cNvPr id="77" name="Google Shape;77;p15"/>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78" name="Google Shape;78;p15"/>
          <p:cNvSpPr txBox="1"/>
          <p:nvPr>
            <p:ph type="title"/>
          </p:nvPr>
        </p:nvSpPr>
        <p:spPr>
          <a:xfrm>
            <a:off x="227900" y="78850"/>
            <a:ext cx="482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Refresher on Virtual Library </a:t>
            </a:r>
            <a:endParaRPr/>
          </a:p>
        </p:txBody>
      </p:sp>
      <p:pic>
        <p:nvPicPr>
          <p:cNvPr id="79" name="Google Shape;79;p15"/>
          <p:cNvPicPr preferRelativeResize="0"/>
          <p:nvPr/>
        </p:nvPicPr>
        <p:blipFill rotWithShape="1">
          <a:blip r:embed="rId3">
            <a:alphaModFix/>
          </a:blip>
          <a:srcRect b="2199" l="0" r="0" t="3806"/>
          <a:stretch/>
        </p:blipFill>
        <p:spPr>
          <a:xfrm>
            <a:off x="5992525" y="240225"/>
            <a:ext cx="2135576" cy="42374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body"/>
          </p:nvPr>
        </p:nvSpPr>
        <p:spPr>
          <a:xfrm>
            <a:off x="311700" y="1152475"/>
            <a:ext cx="4826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Currently, development is nearing the end of large-feature implementation</a:t>
            </a:r>
            <a:br>
              <a:rPr lang="en"/>
            </a:br>
            <a:endParaRPr/>
          </a:p>
          <a:p>
            <a:pPr indent="-342900" lvl="0" marL="457200" rtl="0" algn="l">
              <a:spcBef>
                <a:spcPts val="0"/>
              </a:spcBef>
              <a:spcAft>
                <a:spcPts val="0"/>
              </a:spcAft>
              <a:buSzPts val="1800"/>
              <a:buChar char="●"/>
            </a:pPr>
            <a:r>
              <a:rPr lang="en"/>
              <a:t>The final refinement phase heading towards release is about to begin</a:t>
            </a:r>
            <a:br>
              <a:rPr lang="en"/>
            </a:br>
            <a:endParaRPr/>
          </a:p>
          <a:p>
            <a:pPr indent="-342900" lvl="0" marL="457200" rtl="0" algn="l">
              <a:spcBef>
                <a:spcPts val="0"/>
              </a:spcBef>
              <a:spcAft>
                <a:spcPts val="0"/>
              </a:spcAft>
              <a:buSzPts val="1800"/>
              <a:buChar char="●"/>
            </a:pPr>
            <a:r>
              <a:rPr lang="en"/>
              <a:t>Months of development have opened our eyes to mobile app development!</a:t>
            </a:r>
            <a:endParaRPr/>
          </a:p>
          <a:p>
            <a:pPr indent="0" lvl="0" marL="0" rtl="0" algn="l">
              <a:spcBef>
                <a:spcPts val="1200"/>
              </a:spcBef>
              <a:spcAft>
                <a:spcPts val="1200"/>
              </a:spcAft>
              <a:buNone/>
            </a:pPr>
            <a:r>
              <a:t/>
            </a:r>
            <a:endParaRPr/>
          </a:p>
        </p:txBody>
      </p:sp>
      <p:sp>
        <p:nvSpPr>
          <p:cNvPr id="85" name="Google Shape;85;p16"/>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86" name="Google Shape;86;p16"/>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sp>
        <p:nvSpPr>
          <p:cNvPr id="87" name="Google Shape;87;p16"/>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 name="Google Shape;88;p16"/>
          <p:cNvSpPr txBox="1"/>
          <p:nvPr>
            <p:ph type="title"/>
          </p:nvPr>
        </p:nvSpPr>
        <p:spPr>
          <a:xfrm>
            <a:off x="227900" y="78850"/>
            <a:ext cx="482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We Are in Development</a:t>
            </a:r>
            <a:endParaRPr/>
          </a:p>
        </p:txBody>
      </p:sp>
      <p:pic>
        <p:nvPicPr>
          <p:cNvPr id="89" name="Google Shape;89;p16"/>
          <p:cNvPicPr preferRelativeResize="0"/>
          <p:nvPr/>
        </p:nvPicPr>
        <p:blipFill>
          <a:blip r:embed="rId3">
            <a:alphaModFix/>
          </a:blip>
          <a:stretch>
            <a:fillRect/>
          </a:stretch>
        </p:blipFill>
        <p:spPr>
          <a:xfrm>
            <a:off x="5290500" y="725100"/>
            <a:ext cx="3701100" cy="35388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1" type="body"/>
          </p:nvPr>
        </p:nvSpPr>
        <p:spPr>
          <a:xfrm>
            <a:off x="311700" y="1152475"/>
            <a:ext cx="625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Firebase Authentication</a:t>
            </a:r>
            <a:br>
              <a:rPr lang="en"/>
            </a:br>
            <a:endParaRPr/>
          </a:p>
          <a:p>
            <a:pPr indent="-342900" lvl="0" marL="457200" rtl="0" algn="l">
              <a:spcBef>
                <a:spcPts val="0"/>
              </a:spcBef>
              <a:spcAft>
                <a:spcPts val="0"/>
              </a:spcAft>
              <a:buSzPts val="1800"/>
              <a:buChar char="●"/>
            </a:pPr>
            <a:r>
              <a:rPr lang="en"/>
              <a:t>Event handling via asynchronous tasks</a:t>
            </a:r>
            <a:br>
              <a:rPr lang="en"/>
            </a:br>
            <a:endParaRPr/>
          </a:p>
          <a:p>
            <a:pPr indent="-342900" lvl="0" marL="457200" rtl="0" algn="l">
              <a:spcBef>
                <a:spcPts val="0"/>
              </a:spcBef>
              <a:spcAft>
                <a:spcPts val="0"/>
              </a:spcAft>
              <a:buSzPts val="1800"/>
              <a:buChar char="●"/>
            </a:pPr>
            <a:r>
              <a:rPr lang="en"/>
              <a:t>Experimentation</a:t>
            </a:r>
            <a:r>
              <a:rPr lang="en"/>
              <a:t> with new and more complex Android-app layouts</a:t>
            </a:r>
            <a:br>
              <a:rPr lang="en"/>
            </a:br>
            <a:endParaRPr/>
          </a:p>
          <a:p>
            <a:pPr indent="-342900" lvl="0" marL="457200" rtl="0" algn="l">
              <a:spcBef>
                <a:spcPts val="0"/>
              </a:spcBef>
              <a:spcAft>
                <a:spcPts val="0"/>
              </a:spcAft>
              <a:buSzPts val="1800"/>
              <a:buChar char="●"/>
            </a:pPr>
            <a:r>
              <a:rPr lang="en"/>
              <a:t>A demo explaining all of these to follow...</a:t>
            </a:r>
            <a:endParaRPr/>
          </a:p>
        </p:txBody>
      </p:sp>
      <p:sp>
        <p:nvSpPr>
          <p:cNvPr id="95" name="Google Shape;95;p17"/>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96" name="Google Shape;96;p17"/>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sp>
        <p:nvSpPr>
          <p:cNvPr id="97" name="Google Shape;97;p17"/>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 name="Google Shape;98;p17"/>
          <p:cNvSpPr txBox="1"/>
          <p:nvPr>
            <p:ph type="title"/>
          </p:nvPr>
        </p:nvSpPr>
        <p:spPr>
          <a:xfrm>
            <a:off x="227900" y="78850"/>
            <a:ext cx="565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Overview of New Technologies</a:t>
            </a:r>
            <a:endParaRPr/>
          </a:p>
        </p:txBody>
      </p:sp>
      <p:pic>
        <p:nvPicPr>
          <p:cNvPr id="99" name="Google Shape;99;p17"/>
          <p:cNvPicPr preferRelativeResize="0"/>
          <p:nvPr/>
        </p:nvPicPr>
        <p:blipFill>
          <a:blip r:embed="rId3">
            <a:alphaModFix/>
          </a:blip>
          <a:stretch>
            <a:fillRect/>
          </a:stretch>
        </p:blipFill>
        <p:spPr>
          <a:xfrm>
            <a:off x="6310050" y="609975"/>
            <a:ext cx="1944822" cy="382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105" name="Google Shape;105;p18"/>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sp>
        <p:nvSpPr>
          <p:cNvPr id="106" name="Google Shape;106;p18"/>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7" name="Google Shape;107;p18"/>
          <p:cNvSpPr txBox="1"/>
          <p:nvPr>
            <p:ph type="title"/>
          </p:nvPr>
        </p:nvSpPr>
        <p:spPr>
          <a:xfrm>
            <a:off x="227900" y="78850"/>
            <a:ext cx="5652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Demo: User Authentication and Maps</a:t>
            </a:r>
            <a:endParaRPr sz="2220"/>
          </a:p>
        </p:txBody>
      </p:sp>
      <p:sp>
        <p:nvSpPr>
          <p:cNvPr id="108" name="Google Shape;108;p18"/>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idx="1" type="body"/>
          </p:nvPr>
        </p:nvSpPr>
        <p:spPr>
          <a:xfrm>
            <a:off x="227900" y="1176700"/>
            <a:ext cx="4494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easy and elegant way to </a:t>
            </a:r>
            <a:r>
              <a:rPr lang="en"/>
              <a:t>browse </a:t>
            </a:r>
            <a:br>
              <a:rPr lang="en"/>
            </a:br>
            <a:r>
              <a:rPr lang="en"/>
              <a:t>or add a library</a:t>
            </a:r>
            <a:br>
              <a:rPr lang="en"/>
            </a:br>
            <a:endParaRPr/>
          </a:p>
          <a:p>
            <a:pPr indent="-342900" lvl="0" marL="457200" rtl="0" algn="l">
              <a:spcBef>
                <a:spcPts val="0"/>
              </a:spcBef>
              <a:spcAft>
                <a:spcPts val="0"/>
              </a:spcAft>
              <a:buSzPts val="1800"/>
              <a:buChar char="●"/>
            </a:pPr>
            <a:r>
              <a:rPr lang="en"/>
              <a:t>Safe and secure authentication </a:t>
            </a:r>
            <a:br>
              <a:rPr lang="en"/>
            </a:br>
            <a:r>
              <a:rPr lang="en"/>
              <a:t>via Firebase</a:t>
            </a:r>
            <a:br>
              <a:rPr lang="en"/>
            </a:br>
            <a:endParaRPr/>
          </a:p>
          <a:p>
            <a:pPr indent="-342900" lvl="0" marL="457200" rtl="0" algn="l">
              <a:spcBef>
                <a:spcPts val="0"/>
              </a:spcBef>
              <a:spcAft>
                <a:spcPts val="0"/>
              </a:spcAft>
              <a:buSzPts val="1800"/>
              <a:buChar char="●"/>
            </a:pPr>
            <a:r>
              <a:rPr lang="en"/>
              <a:t>Easily access your favorites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nvSpPr>
        <p:spPr>
          <a:xfrm>
            <a:off x="-1423362"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sp>
        <p:nvSpPr>
          <p:cNvPr id="115" name="Google Shape;115;p19"/>
          <p:cNvSpPr txBox="1"/>
          <p:nvPr>
            <p:ph type="title"/>
          </p:nvPr>
        </p:nvSpPr>
        <p:spPr>
          <a:xfrm>
            <a:off x="227900" y="78850"/>
            <a:ext cx="516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Search Activity</a:t>
            </a:r>
            <a:endParaRPr/>
          </a:p>
        </p:txBody>
      </p:sp>
      <p:sp>
        <p:nvSpPr>
          <p:cNvPr id="116" name="Google Shape;116;p19"/>
          <p:cNvSpPr txBox="1"/>
          <p:nvPr/>
        </p:nvSpPr>
        <p:spPr>
          <a:xfrm>
            <a:off x="7193875"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Anthony Tran</a:t>
            </a:r>
            <a:endParaRPr/>
          </a:p>
        </p:txBody>
      </p:sp>
      <p:sp>
        <p:nvSpPr>
          <p:cNvPr id="117" name="Google Shape;117;p19"/>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ph idx="1" type="body"/>
          </p:nvPr>
        </p:nvSpPr>
        <p:spPr>
          <a:xfrm>
            <a:off x="311700" y="1152475"/>
            <a:ext cx="422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Asks user to type in a book title or substring of the title</a:t>
            </a:r>
            <a:endParaRPr/>
          </a:p>
          <a:p>
            <a:pPr indent="-342900" lvl="0" marL="457200" rtl="0" algn="l">
              <a:spcBef>
                <a:spcPts val="0"/>
              </a:spcBef>
              <a:spcAft>
                <a:spcPts val="0"/>
              </a:spcAft>
              <a:buSzPts val="1800"/>
              <a:buChar char="●"/>
            </a:pPr>
            <a:r>
              <a:rPr lang="en"/>
              <a:t>App will sift through our Book database to match the book title to the user input</a:t>
            </a:r>
            <a:endParaRPr/>
          </a:p>
          <a:p>
            <a:pPr indent="-342900" lvl="0" marL="457200" rtl="0" algn="l">
              <a:spcBef>
                <a:spcPts val="0"/>
              </a:spcBef>
              <a:spcAft>
                <a:spcPts val="0"/>
              </a:spcAft>
              <a:buSzPts val="1800"/>
              <a:buChar char="●"/>
            </a:pPr>
            <a:r>
              <a:rPr lang="en"/>
              <a:t>App will display 3 books at a time, with some relevant information</a:t>
            </a:r>
            <a:endParaRPr/>
          </a:p>
          <a:p>
            <a:pPr indent="-342900" lvl="0" marL="457200" rtl="0" algn="l">
              <a:spcBef>
                <a:spcPts val="0"/>
              </a:spcBef>
              <a:spcAft>
                <a:spcPts val="0"/>
              </a:spcAft>
              <a:buSzPts val="1800"/>
              <a:buChar char="●"/>
            </a:pPr>
            <a:r>
              <a:rPr lang="en"/>
              <a:t>Forward and backwards button will flip through pages if multiple books match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Jiayi </a:t>
            </a:r>
            <a:endParaRPr sz="2800">
              <a:solidFill>
                <a:srgbClr val="202729"/>
              </a:solidFill>
              <a:latin typeface="Proxima Nova"/>
              <a:ea typeface="Proxima Nova"/>
              <a:cs typeface="Proxima Nova"/>
              <a:sym typeface="Proxima Nova"/>
            </a:endParaRPr>
          </a:p>
        </p:txBody>
      </p:sp>
      <p:sp>
        <p:nvSpPr>
          <p:cNvPr id="124" name="Google Shape;124;p20"/>
          <p:cNvSpPr txBox="1"/>
          <p:nvPr>
            <p:ph idx="1" type="body"/>
          </p:nvPr>
        </p:nvSpPr>
        <p:spPr>
          <a:xfrm>
            <a:off x="402550" y="1209250"/>
            <a:ext cx="4221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Books in each library (use intent)</a:t>
            </a:r>
            <a:endParaRPr/>
          </a:p>
          <a:p>
            <a:pPr indent="-342900" lvl="0" marL="457200" rtl="0" algn="l">
              <a:spcBef>
                <a:spcPts val="0"/>
              </a:spcBef>
              <a:spcAft>
                <a:spcPts val="0"/>
              </a:spcAft>
              <a:buSzPts val="1800"/>
              <a:buChar char="●"/>
            </a:pPr>
            <a:r>
              <a:rPr lang="en"/>
              <a:t>Shows total books of each </a:t>
            </a:r>
            <a:r>
              <a:rPr lang="en"/>
              <a:t>library</a:t>
            </a:r>
            <a:endParaRPr/>
          </a:p>
          <a:p>
            <a:pPr indent="-342900" lvl="0" marL="457200" rtl="0" algn="l">
              <a:spcBef>
                <a:spcPts val="0"/>
              </a:spcBef>
              <a:spcAft>
                <a:spcPts val="0"/>
              </a:spcAft>
              <a:buSzPts val="1800"/>
              <a:buChar char="●"/>
            </a:pPr>
            <a:r>
              <a:rPr lang="en"/>
              <a:t>Books cover clickable: available books and total books of this book</a:t>
            </a:r>
            <a:endParaRPr/>
          </a:p>
          <a:p>
            <a:pPr indent="-342900" lvl="0" marL="457200" rtl="0" algn="l">
              <a:spcBef>
                <a:spcPts val="0"/>
              </a:spcBef>
              <a:spcAft>
                <a:spcPts val="0"/>
              </a:spcAft>
              <a:buSzPts val="1800"/>
              <a:buChar char="●"/>
            </a:pPr>
            <a:r>
              <a:rPr lang="en"/>
              <a:t>Feature: make image scrollable or swipeable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25" name="Google Shape;125;p20"/>
          <p:cNvSpPr txBox="1"/>
          <p:nvPr>
            <p:ph type="title"/>
          </p:nvPr>
        </p:nvSpPr>
        <p:spPr>
          <a:xfrm>
            <a:off x="227900" y="78850"/>
            <a:ext cx="414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Library View</a:t>
            </a:r>
            <a:endParaRPr/>
          </a:p>
        </p:txBody>
      </p:sp>
      <p:sp>
        <p:nvSpPr>
          <p:cNvPr id="126" name="Google Shape;126;p20"/>
          <p:cNvSpPr txBox="1"/>
          <p:nvPr/>
        </p:nvSpPr>
        <p:spPr>
          <a:xfrm>
            <a:off x="7621350" y="46923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Jiayi Xu</a:t>
            </a:r>
            <a:endParaRPr/>
          </a:p>
        </p:txBody>
      </p:sp>
      <p:sp>
        <p:nvSpPr>
          <p:cNvPr id="127" name="Google Shape;127;p20"/>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227900" y="78850"/>
            <a:ext cx="414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Barcode Scanner</a:t>
            </a:r>
            <a:endParaRPr/>
          </a:p>
        </p:txBody>
      </p:sp>
      <p:sp>
        <p:nvSpPr>
          <p:cNvPr id="134" name="Google Shape;134;p21"/>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135" name="Google Shape;135;p21"/>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sp>
        <p:nvSpPr>
          <p:cNvPr id="136" name="Google Shape;136;p21"/>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txBox="1"/>
          <p:nvPr>
            <p:ph idx="1" type="body"/>
          </p:nvPr>
        </p:nvSpPr>
        <p:spPr>
          <a:xfrm>
            <a:off x="311700" y="823775"/>
            <a:ext cx="4221600" cy="3745200"/>
          </a:xfrm>
          <a:prstGeom prst="rect">
            <a:avLst/>
          </a:prstGeom>
        </p:spPr>
        <p:txBody>
          <a:bodyPr anchorCtr="0" anchor="t" bIns="91425" lIns="91425" spcFirstLastPara="1" rIns="91425" wrap="square" tIns="91425">
            <a:noAutofit/>
          </a:bodyPr>
          <a:lstStyle/>
          <a:p>
            <a:pPr indent="-332105" lvl="0" marL="457200" marR="0" rtl="0" algn="l">
              <a:lnSpc>
                <a:spcPct val="95000"/>
              </a:lnSpc>
              <a:spcBef>
                <a:spcPts val="0"/>
              </a:spcBef>
              <a:spcAft>
                <a:spcPts val="0"/>
              </a:spcAft>
              <a:buSzPts val="1630"/>
              <a:buChar char="●"/>
            </a:pPr>
            <a:r>
              <a:rPr lang="en" sz="1629"/>
              <a:t>Activity auto-detects if you came from a user profile or a library</a:t>
            </a:r>
            <a:endParaRPr sz="1629"/>
          </a:p>
          <a:p>
            <a:pPr indent="0" lvl="0" marL="457200" marR="0" rtl="0" algn="l">
              <a:lnSpc>
                <a:spcPct val="95000"/>
              </a:lnSpc>
              <a:spcBef>
                <a:spcPts val="1200"/>
              </a:spcBef>
              <a:spcAft>
                <a:spcPts val="0"/>
              </a:spcAft>
              <a:buSzPts val="935"/>
              <a:buNone/>
            </a:pPr>
            <a:r>
              <a:t/>
            </a:r>
            <a:endParaRPr sz="1629"/>
          </a:p>
          <a:p>
            <a:pPr indent="-332105" lvl="0" marL="457200" marR="0" rtl="0" algn="l">
              <a:lnSpc>
                <a:spcPct val="95000"/>
              </a:lnSpc>
              <a:spcBef>
                <a:spcPts val="1200"/>
              </a:spcBef>
              <a:spcAft>
                <a:spcPts val="0"/>
              </a:spcAft>
              <a:buSzPts val="1630"/>
              <a:buChar char="●"/>
            </a:pPr>
            <a:r>
              <a:rPr lang="en" sz="1629"/>
              <a:t>Flip the switch to check the book in or out</a:t>
            </a:r>
            <a:endParaRPr sz="1629"/>
          </a:p>
          <a:p>
            <a:pPr indent="0" lvl="0" marL="457200" marR="0" rtl="0" algn="l">
              <a:lnSpc>
                <a:spcPct val="95000"/>
              </a:lnSpc>
              <a:spcBef>
                <a:spcPts val="1200"/>
              </a:spcBef>
              <a:spcAft>
                <a:spcPts val="0"/>
              </a:spcAft>
              <a:buSzPts val="935"/>
              <a:buNone/>
            </a:pPr>
            <a:r>
              <a:t/>
            </a:r>
            <a:endParaRPr sz="1629"/>
          </a:p>
          <a:p>
            <a:pPr indent="-332105" lvl="0" marL="457200" marR="0" rtl="0" algn="l">
              <a:lnSpc>
                <a:spcPct val="95000"/>
              </a:lnSpc>
              <a:spcBef>
                <a:spcPts val="1200"/>
              </a:spcBef>
              <a:spcAft>
                <a:spcPts val="0"/>
              </a:spcAft>
              <a:buSzPts val="1630"/>
              <a:buChar char="●"/>
            </a:pPr>
            <a:r>
              <a:rPr lang="en" sz="1629"/>
              <a:t>Once ISBN is scanned, backend works to find book info</a:t>
            </a:r>
            <a:endParaRPr sz="1629"/>
          </a:p>
          <a:p>
            <a:pPr indent="0" lvl="0" marL="457200" marR="0" rtl="0" algn="l">
              <a:lnSpc>
                <a:spcPct val="95000"/>
              </a:lnSpc>
              <a:spcBef>
                <a:spcPts val="1200"/>
              </a:spcBef>
              <a:spcAft>
                <a:spcPts val="0"/>
              </a:spcAft>
              <a:buSzPts val="935"/>
              <a:buNone/>
            </a:pPr>
            <a:r>
              <a:t/>
            </a:r>
            <a:endParaRPr sz="1629"/>
          </a:p>
          <a:p>
            <a:pPr indent="-332105" lvl="0" marL="457200" marR="0" rtl="0" algn="l">
              <a:lnSpc>
                <a:spcPct val="95000"/>
              </a:lnSpc>
              <a:spcBef>
                <a:spcPts val="1200"/>
              </a:spcBef>
              <a:spcAft>
                <a:spcPts val="0"/>
              </a:spcAft>
              <a:buSzPts val="1630"/>
              <a:buChar char="●"/>
            </a:pPr>
            <a:r>
              <a:rPr lang="en" sz="1629"/>
              <a:t>Once user clicks checkout button, the data is stored in Firebase</a:t>
            </a:r>
            <a:endParaRPr sz="1629"/>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